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53" y="7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A1B7E4-2599-4683-A930-4220D74B074F}"/>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23E29514-C920-4C1F-BA61-627BAB404B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FF779DA2-358B-4BAC-87C3-71573B7C90E9}"/>
              </a:ext>
            </a:extLst>
          </p:cNvPr>
          <p:cNvSpPr>
            <a:spLocks noGrp="1"/>
          </p:cNvSpPr>
          <p:nvPr>
            <p:ph type="dt" sz="half" idx="10"/>
          </p:nvPr>
        </p:nvSpPr>
        <p:spPr/>
        <p:txBody>
          <a:bodyPr/>
          <a:lstStyle/>
          <a:p>
            <a:fld id="{91D62937-9186-4948-BBBD-FD1083E0DCB1}" type="datetimeFigureOut">
              <a:rPr lang="zh-CN" altLang="en-US" smtClean="0"/>
              <a:t>2020/9/18</a:t>
            </a:fld>
            <a:endParaRPr lang="zh-CN" altLang="en-US"/>
          </a:p>
        </p:txBody>
      </p:sp>
      <p:sp>
        <p:nvSpPr>
          <p:cNvPr id="5" name="页脚占位符 4">
            <a:extLst>
              <a:ext uri="{FF2B5EF4-FFF2-40B4-BE49-F238E27FC236}">
                <a16:creationId xmlns:a16="http://schemas.microsoft.com/office/drawing/2014/main" id="{2A5350CD-FF0C-4A83-85E5-4557CDE8EAB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DA14B49-27B8-4F1D-8A7A-BFE5F1DBC184}"/>
              </a:ext>
            </a:extLst>
          </p:cNvPr>
          <p:cNvSpPr>
            <a:spLocks noGrp="1"/>
          </p:cNvSpPr>
          <p:nvPr>
            <p:ph type="sldNum" sz="quarter" idx="12"/>
          </p:nvPr>
        </p:nvSpPr>
        <p:spPr/>
        <p:txBody>
          <a:bodyPr/>
          <a:lstStyle/>
          <a:p>
            <a:fld id="{12E0A0A4-D446-4698-A79B-1760042811C3}" type="slidenum">
              <a:rPr lang="zh-CN" altLang="en-US" smtClean="0"/>
              <a:t>‹#›</a:t>
            </a:fld>
            <a:endParaRPr lang="zh-CN" altLang="en-US"/>
          </a:p>
        </p:txBody>
      </p:sp>
    </p:spTree>
    <p:extLst>
      <p:ext uri="{BB962C8B-B14F-4D97-AF65-F5344CB8AC3E}">
        <p14:creationId xmlns:p14="http://schemas.microsoft.com/office/powerpoint/2010/main" val="1026791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6CD1ABC-68B1-4CA4-8921-5FEDDBFBF644}"/>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1714704F-DAD0-45FF-831C-C1A4BC058890}"/>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CCB9D0C-0C54-438A-963E-910CA0BB535A}"/>
              </a:ext>
            </a:extLst>
          </p:cNvPr>
          <p:cNvSpPr>
            <a:spLocks noGrp="1"/>
          </p:cNvSpPr>
          <p:nvPr>
            <p:ph type="dt" sz="half" idx="10"/>
          </p:nvPr>
        </p:nvSpPr>
        <p:spPr/>
        <p:txBody>
          <a:bodyPr/>
          <a:lstStyle/>
          <a:p>
            <a:fld id="{91D62937-9186-4948-BBBD-FD1083E0DCB1}" type="datetimeFigureOut">
              <a:rPr lang="zh-CN" altLang="en-US" smtClean="0"/>
              <a:t>2020/9/18</a:t>
            </a:fld>
            <a:endParaRPr lang="zh-CN" altLang="en-US"/>
          </a:p>
        </p:txBody>
      </p:sp>
      <p:sp>
        <p:nvSpPr>
          <p:cNvPr id="5" name="页脚占位符 4">
            <a:extLst>
              <a:ext uri="{FF2B5EF4-FFF2-40B4-BE49-F238E27FC236}">
                <a16:creationId xmlns:a16="http://schemas.microsoft.com/office/drawing/2014/main" id="{E153A82D-8FB5-4B5F-8BE3-AE5C60082D3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EF3D77D-F240-4F26-9CD7-BC3D9DAF998B}"/>
              </a:ext>
            </a:extLst>
          </p:cNvPr>
          <p:cNvSpPr>
            <a:spLocks noGrp="1"/>
          </p:cNvSpPr>
          <p:nvPr>
            <p:ph type="sldNum" sz="quarter" idx="12"/>
          </p:nvPr>
        </p:nvSpPr>
        <p:spPr/>
        <p:txBody>
          <a:bodyPr/>
          <a:lstStyle/>
          <a:p>
            <a:fld id="{12E0A0A4-D446-4698-A79B-1760042811C3}" type="slidenum">
              <a:rPr lang="zh-CN" altLang="en-US" smtClean="0"/>
              <a:t>‹#›</a:t>
            </a:fld>
            <a:endParaRPr lang="zh-CN" altLang="en-US"/>
          </a:p>
        </p:txBody>
      </p:sp>
    </p:spTree>
    <p:extLst>
      <p:ext uri="{BB962C8B-B14F-4D97-AF65-F5344CB8AC3E}">
        <p14:creationId xmlns:p14="http://schemas.microsoft.com/office/powerpoint/2010/main" val="2186699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BE0023A6-4AC6-4CF5-A5AF-45A883B43243}"/>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BA9D7027-BB61-4923-AD5E-A08475718856}"/>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D73E5924-0926-413D-95CB-68284AE6FB2D}"/>
              </a:ext>
            </a:extLst>
          </p:cNvPr>
          <p:cNvSpPr>
            <a:spLocks noGrp="1"/>
          </p:cNvSpPr>
          <p:nvPr>
            <p:ph type="dt" sz="half" idx="10"/>
          </p:nvPr>
        </p:nvSpPr>
        <p:spPr/>
        <p:txBody>
          <a:bodyPr/>
          <a:lstStyle/>
          <a:p>
            <a:fld id="{91D62937-9186-4948-BBBD-FD1083E0DCB1}" type="datetimeFigureOut">
              <a:rPr lang="zh-CN" altLang="en-US" smtClean="0"/>
              <a:t>2020/9/18</a:t>
            </a:fld>
            <a:endParaRPr lang="zh-CN" altLang="en-US"/>
          </a:p>
        </p:txBody>
      </p:sp>
      <p:sp>
        <p:nvSpPr>
          <p:cNvPr id="5" name="页脚占位符 4">
            <a:extLst>
              <a:ext uri="{FF2B5EF4-FFF2-40B4-BE49-F238E27FC236}">
                <a16:creationId xmlns:a16="http://schemas.microsoft.com/office/drawing/2014/main" id="{E9221498-530D-4FDC-812B-2851546A7A1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40B9241-7F09-46BF-8E73-9D8DCAE64A49}"/>
              </a:ext>
            </a:extLst>
          </p:cNvPr>
          <p:cNvSpPr>
            <a:spLocks noGrp="1"/>
          </p:cNvSpPr>
          <p:nvPr>
            <p:ph type="sldNum" sz="quarter" idx="12"/>
          </p:nvPr>
        </p:nvSpPr>
        <p:spPr/>
        <p:txBody>
          <a:bodyPr/>
          <a:lstStyle/>
          <a:p>
            <a:fld id="{12E0A0A4-D446-4698-A79B-1760042811C3}" type="slidenum">
              <a:rPr lang="zh-CN" altLang="en-US" smtClean="0"/>
              <a:t>‹#›</a:t>
            </a:fld>
            <a:endParaRPr lang="zh-CN" altLang="en-US"/>
          </a:p>
        </p:txBody>
      </p:sp>
    </p:spTree>
    <p:extLst>
      <p:ext uri="{BB962C8B-B14F-4D97-AF65-F5344CB8AC3E}">
        <p14:creationId xmlns:p14="http://schemas.microsoft.com/office/powerpoint/2010/main" val="1121943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1753BA-0D86-41EE-BD4C-1668489A84B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BCE42CB-B537-424B-9CBC-3D3D52B278C1}"/>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656B9A5-51CE-40E0-BA8C-166A85A5265E}"/>
              </a:ext>
            </a:extLst>
          </p:cNvPr>
          <p:cNvSpPr>
            <a:spLocks noGrp="1"/>
          </p:cNvSpPr>
          <p:nvPr>
            <p:ph type="dt" sz="half" idx="10"/>
          </p:nvPr>
        </p:nvSpPr>
        <p:spPr/>
        <p:txBody>
          <a:bodyPr/>
          <a:lstStyle/>
          <a:p>
            <a:fld id="{91D62937-9186-4948-BBBD-FD1083E0DCB1}" type="datetimeFigureOut">
              <a:rPr lang="zh-CN" altLang="en-US" smtClean="0"/>
              <a:t>2020/9/18</a:t>
            </a:fld>
            <a:endParaRPr lang="zh-CN" altLang="en-US"/>
          </a:p>
        </p:txBody>
      </p:sp>
      <p:sp>
        <p:nvSpPr>
          <p:cNvPr id="5" name="页脚占位符 4">
            <a:extLst>
              <a:ext uri="{FF2B5EF4-FFF2-40B4-BE49-F238E27FC236}">
                <a16:creationId xmlns:a16="http://schemas.microsoft.com/office/drawing/2014/main" id="{0687D8A0-C561-4B69-959D-3967AE99777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FC2BC62-3EB3-4701-A9F2-C1504DC0F85C}"/>
              </a:ext>
            </a:extLst>
          </p:cNvPr>
          <p:cNvSpPr>
            <a:spLocks noGrp="1"/>
          </p:cNvSpPr>
          <p:nvPr>
            <p:ph type="sldNum" sz="quarter" idx="12"/>
          </p:nvPr>
        </p:nvSpPr>
        <p:spPr/>
        <p:txBody>
          <a:bodyPr/>
          <a:lstStyle/>
          <a:p>
            <a:fld id="{12E0A0A4-D446-4698-A79B-1760042811C3}" type="slidenum">
              <a:rPr lang="zh-CN" altLang="en-US" smtClean="0"/>
              <a:t>‹#›</a:t>
            </a:fld>
            <a:endParaRPr lang="zh-CN" altLang="en-US"/>
          </a:p>
        </p:txBody>
      </p:sp>
    </p:spTree>
    <p:extLst>
      <p:ext uri="{BB962C8B-B14F-4D97-AF65-F5344CB8AC3E}">
        <p14:creationId xmlns:p14="http://schemas.microsoft.com/office/powerpoint/2010/main" val="222680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E07925-57A1-4A38-9D03-DF2147DA16CF}"/>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32953C19-6FE1-492E-BD76-A7B3B10632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23FDEF83-281D-4A3E-98DC-882416C2D840}"/>
              </a:ext>
            </a:extLst>
          </p:cNvPr>
          <p:cNvSpPr>
            <a:spLocks noGrp="1"/>
          </p:cNvSpPr>
          <p:nvPr>
            <p:ph type="dt" sz="half" idx="10"/>
          </p:nvPr>
        </p:nvSpPr>
        <p:spPr/>
        <p:txBody>
          <a:bodyPr/>
          <a:lstStyle/>
          <a:p>
            <a:fld id="{91D62937-9186-4948-BBBD-FD1083E0DCB1}" type="datetimeFigureOut">
              <a:rPr lang="zh-CN" altLang="en-US" smtClean="0"/>
              <a:t>2020/9/18</a:t>
            </a:fld>
            <a:endParaRPr lang="zh-CN" altLang="en-US"/>
          </a:p>
        </p:txBody>
      </p:sp>
      <p:sp>
        <p:nvSpPr>
          <p:cNvPr id="5" name="页脚占位符 4">
            <a:extLst>
              <a:ext uri="{FF2B5EF4-FFF2-40B4-BE49-F238E27FC236}">
                <a16:creationId xmlns:a16="http://schemas.microsoft.com/office/drawing/2014/main" id="{58CF4E3E-C979-4DA0-BFF8-6223974B351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1A0DDD1-A90D-495D-9D91-03E06722CCBF}"/>
              </a:ext>
            </a:extLst>
          </p:cNvPr>
          <p:cNvSpPr>
            <a:spLocks noGrp="1"/>
          </p:cNvSpPr>
          <p:nvPr>
            <p:ph type="sldNum" sz="quarter" idx="12"/>
          </p:nvPr>
        </p:nvSpPr>
        <p:spPr/>
        <p:txBody>
          <a:bodyPr/>
          <a:lstStyle/>
          <a:p>
            <a:fld id="{12E0A0A4-D446-4698-A79B-1760042811C3}" type="slidenum">
              <a:rPr lang="zh-CN" altLang="en-US" smtClean="0"/>
              <a:t>‹#›</a:t>
            </a:fld>
            <a:endParaRPr lang="zh-CN" altLang="en-US"/>
          </a:p>
        </p:txBody>
      </p:sp>
    </p:spTree>
    <p:extLst>
      <p:ext uri="{BB962C8B-B14F-4D97-AF65-F5344CB8AC3E}">
        <p14:creationId xmlns:p14="http://schemas.microsoft.com/office/powerpoint/2010/main" val="2297540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602304E-C5F0-49D9-804C-6D4C61C2557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7A8BEA81-04B0-4E2C-87C7-744C02766AA7}"/>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E8F47202-7F53-41CF-A4FC-08331C63A69A}"/>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5466DA02-A007-4B4F-9AD5-BFF99AF207AF}"/>
              </a:ext>
            </a:extLst>
          </p:cNvPr>
          <p:cNvSpPr>
            <a:spLocks noGrp="1"/>
          </p:cNvSpPr>
          <p:nvPr>
            <p:ph type="dt" sz="half" idx="10"/>
          </p:nvPr>
        </p:nvSpPr>
        <p:spPr/>
        <p:txBody>
          <a:bodyPr/>
          <a:lstStyle/>
          <a:p>
            <a:fld id="{91D62937-9186-4948-BBBD-FD1083E0DCB1}" type="datetimeFigureOut">
              <a:rPr lang="zh-CN" altLang="en-US" smtClean="0"/>
              <a:t>2020/9/18</a:t>
            </a:fld>
            <a:endParaRPr lang="zh-CN" altLang="en-US"/>
          </a:p>
        </p:txBody>
      </p:sp>
      <p:sp>
        <p:nvSpPr>
          <p:cNvPr id="6" name="页脚占位符 5">
            <a:extLst>
              <a:ext uri="{FF2B5EF4-FFF2-40B4-BE49-F238E27FC236}">
                <a16:creationId xmlns:a16="http://schemas.microsoft.com/office/drawing/2014/main" id="{8D47A86D-92B3-4A42-95F9-4B52156C0D6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C41F3AB-54C2-41C6-91D3-48B1ACAF9222}"/>
              </a:ext>
            </a:extLst>
          </p:cNvPr>
          <p:cNvSpPr>
            <a:spLocks noGrp="1"/>
          </p:cNvSpPr>
          <p:nvPr>
            <p:ph type="sldNum" sz="quarter" idx="12"/>
          </p:nvPr>
        </p:nvSpPr>
        <p:spPr/>
        <p:txBody>
          <a:bodyPr/>
          <a:lstStyle/>
          <a:p>
            <a:fld id="{12E0A0A4-D446-4698-A79B-1760042811C3}" type="slidenum">
              <a:rPr lang="zh-CN" altLang="en-US" smtClean="0"/>
              <a:t>‹#›</a:t>
            </a:fld>
            <a:endParaRPr lang="zh-CN" altLang="en-US"/>
          </a:p>
        </p:txBody>
      </p:sp>
    </p:spTree>
    <p:extLst>
      <p:ext uri="{BB962C8B-B14F-4D97-AF65-F5344CB8AC3E}">
        <p14:creationId xmlns:p14="http://schemas.microsoft.com/office/powerpoint/2010/main" val="3819952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CFBFBF-4FD0-49BE-B1D4-9B34F7C07F30}"/>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CAB04184-149D-46A6-82DE-C503AA6806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92306911-F334-43CF-B9DF-DEAA2767F3C6}"/>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C08A2B56-9DB8-44F2-A8D3-F9ACA12B03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B68B0B00-CB52-4C08-89D7-E6792F045DEE}"/>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FDD8BBD9-0440-4082-898C-2B8401CD1889}"/>
              </a:ext>
            </a:extLst>
          </p:cNvPr>
          <p:cNvSpPr>
            <a:spLocks noGrp="1"/>
          </p:cNvSpPr>
          <p:nvPr>
            <p:ph type="dt" sz="half" idx="10"/>
          </p:nvPr>
        </p:nvSpPr>
        <p:spPr/>
        <p:txBody>
          <a:bodyPr/>
          <a:lstStyle/>
          <a:p>
            <a:fld id="{91D62937-9186-4948-BBBD-FD1083E0DCB1}" type="datetimeFigureOut">
              <a:rPr lang="zh-CN" altLang="en-US" smtClean="0"/>
              <a:t>2020/9/18</a:t>
            </a:fld>
            <a:endParaRPr lang="zh-CN" altLang="en-US"/>
          </a:p>
        </p:txBody>
      </p:sp>
      <p:sp>
        <p:nvSpPr>
          <p:cNvPr id="8" name="页脚占位符 7">
            <a:extLst>
              <a:ext uri="{FF2B5EF4-FFF2-40B4-BE49-F238E27FC236}">
                <a16:creationId xmlns:a16="http://schemas.microsoft.com/office/drawing/2014/main" id="{DD64C1D4-B2F1-415B-BE7F-BFA2EE259D57}"/>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11F40D32-1689-4733-8ED6-C641D9FFF5AD}"/>
              </a:ext>
            </a:extLst>
          </p:cNvPr>
          <p:cNvSpPr>
            <a:spLocks noGrp="1"/>
          </p:cNvSpPr>
          <p:nvPr>
            <p:ph type="sldNum" sz="quarter" idx="12"/>
          </p:nvPr>
        </p:nvSpPr>
        <p:spPr/>
        <p:txBody>
          <a:bodyPr/>
          <a:lstStyle/>
          <a:p>
            <a:fld id="{12E0A0A4-D446-4698-A79B-1760042811C3}" type="slidenum">
              <a:rPr lang="zh-CN" altLang="en-US" smtClean="0"/>
              <a:t>‹#›</a:t>
            </a:fld>
            <a:endParaRPr lang="zh-CN" altLang="en-US"/>
          </a:p>
        </p:txBody>
      </p:sp>
    </p:spTree>
    <p:extLst>
      <p:ext uri="{BB962C8B-B14F-4D97-AF65-F5344CB8AC3E}">
        <p14:creationId xmlns:p14="http://schemas.microsoft.com/office/powerpoint/2010/main" val="551318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E76D899-8AEF-4777-9941-CB733E708422}"/>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3082B94D-B626-408A-B906-40620FC05093}"/>
              </a:ext>
            </a:extLst>
          </p:cNvPr>
          <p:cNvSpPr>
            <a:spLocks noGrp="1"/>
          </p:cNvSpPr>
          <p:nvPr>
            <p:ph type="dt" sz="half" idx="10"/>
          </p:nvPr>
        </p:nvSpPr>
        <p:spPr/>
        <p:txBody>
          <a:bodyPr/>
          <a:lstStyle/>
          <a:p>
            <a:fld id="{91D62937-9186-4948-BBBD-FD1083E0DCB1}" type="datetimeFigureOut">
              <a:rPr lang="zh-CN" altLang="en-US" smtClean="0"/>
              <a:t>2020/9/18</a:t>
            </a:fld>
            <a:endParaRPr lang="zh-CN" altLang="en-US"/>
          </a:p>
        </p:txBody>
      </p:sp>
      <p:sp>
        <p:nvSpPr>
          <p:cNvPr id="4" name="页脚占位符 3">
            <a:extLst>
              <a:ext uri="{FF2B5EF4-FFF2-40B4-BE49-F238E27FC236}">
                <a16:creationId xmlns:a16="http://schemas.microsoft.com/office/drawing/2014/main" id="{17D796D5-B3A8-4745-8E16-CE6F6BDD8F46}"/>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F05C0719-6815-49C8-B5E7-D0F6175C6E46}"/>
              </a:ext>
            </a:extLst>
          </p:cNvPr>
          <p:cNvSpPr>
            <a:spLocks noGrp="1"/>
          </p:cNvSpPr>
          <p:nvPr>
            <p:ph type="sldNum" sz="quarter" idx="12"/>
          </p:nvPr>
        </p:nvSpPr>
        <p:spPr/>
        <p:txBody>
          <a:bodyPr/>
          <a:lstStyle/>
          <a:p>
            <a:fld id="{12E0A0A4-D446-4698-A79B-1760042811C3}" type="slidenum">
              <a:rPr lang="zh-CN" altLang="en-US" smtClean="0"/>
              <a:t>‹#›</a:t>
            </a:fld>
            <a:endParaRPr lang="zh-CN" altLang="en-US"/>
          </a:p>
        </p:txBody>
      </p:sp>
    </p:spTree>
    <p:extLst>
      <p:ext uri="{BB962C8B-B14F-4D97-AF65-F5344CB8AC3E}">
        <p14:creationId xmlns:p14="http://schemas.microsoft.com/office/powerpoint/2010/main" val="1138822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A9DA1A87-21E5-4768-B578-380014419950}"/>
              </a:ext>
            </a:extLst>
          </p:cNvPr>
          <p:cNvSpPr>
            <a:spLocks noGrp="1"/>
          </p:cNvSpPr>
          <p:nvPr>
            <p:ph type="dt" sz="half" idx="10"/>
          </p:nvPr>
        </p:nvSpPr>
        <p:spPr/>
        <p:txBody>
          <a:bodyPr/>
          <a:lstStyle/>
          <a:p>
            <a:fld id="{91D62937-9186-4948-BBBD-FD1083E0DCB1}" type="datetimeFigureOut">
              <a:rPr lang="zh-CN" altLang="en-US" smtClean="0"/>
              <a:t>2020/9/18</a:t>
            </a:fld>
            <a:endParaRPr lang="zh-CN" altLang="en-US"/>
          </a:p>
        </p:txBody>
      </p:sp>
      <p:sp>
        <p:nvSpPr>
          <p:cNvPr id="3" name="页脚占位符 2">
            <a:extLst>
              <a:ext uri="{FF2B5EF4-FFF2-40B4-BE49-F238E27FC236}">
                <a16:creationId xmlns:a16="http://schemas.microsoft.com/office/drawing/2014/main" id="{D0829458-7C00-41AB-A7A6-8240C14D47B1}"/>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28C09C1C-B4A4-4F50-B943-70E0965EB996}"/>
              </a:ext>
            </a:extLst>
          </p:cNvPr>
          <p:cNvSpPr>
            <a:spLocks noGrp="1"/>
          </p:cNvSpPr>
          <p:nvPr>
            <p:ph type="sldNum" sz="quarter" idx="12"/>
          </p:nvPr>
        </p:nvSpPr>
        <p:spPr/>
        <p:txBody>
          <a:bodyPr/>
          <a:lstStyle/>
          <a:p>
            <a:fld id="{12E0A0A4-D446-4698-A79B-1760042811C3}" type="slidenum">
              <a:rPr lang="zh-CN" altLang="en-US" smtClean="0"/>
              <a:t>‹#›</a:t>
            </a:fld>
            <a:endParaRPr lang="zh-CN" altLang="en-US"/>
          </a:p>
        </p:txBody>
      </p:sp>
    </p:spTree>
    <p:extLst>
      <p:ext uri="{BB962C8B-B14F-4D97-AF65-F5344CB8AC3E}">
        <p14:creationId xmlns:p14="http://schemas.microsoft.com/office/powerpoint/2010/main" val="4188711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6C08DF6-0286-4171-8D79-F08775A94754}"/>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D26BB06A-EBF4-4872-93C8-F588F44F3A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E2B9BFDE-7370-4D7B-82B8-C8A238C032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DDA08E32-D15B-44C3-9FBC-AA98E39C4C83}"/>
              </a:ext>
            </a:extLst>
          </p:cNvPr>
          <p:cNvSpPr>
            <a:spLocks noGrp="1"/>
          </p:cNvSpPr>
          <p:nvPr>
            <p:ph type="dt" sz="half" idx="10"/>
          </p:nvPr>
        </p:nvSpPr>
        <p:spPr/>
        <p:txBody>
          <a:bodyPr/>
          <a:lstStyle/>
          <a:p>
            <a:fld id="{91D62937-9186-4948-BBBD-FD1083E0DCB1}" type="datetimeFigureOut">
              <a:rPr lang="zh-CN" altLang="en-US" smtClean="0"/>
              <a:t>2020/9/18</a:t>
            </a:fld>
            <a:endParaRPr lang="zh-CN" altLang="en-US"/>
          </a:p>
        </p:txBody>
      </p:sp>
      <p:sp>
        <p:nvSpPr>
          <p:cNvPr id="6" name="页脚占位符 5">
            <a:extLst>
              <a:ext uri="{FF2B5EF4-FFF2-40B4-BE49-F238E27FC236}">
                <a16:creationId xmlns:a16="http://schemas.microsoft.com/office/drawing/2014/main" id="{DF664300-905E-4F37-9F9E-72A7D147671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9E03D79-1CC9-4A92-9067-721019A3564F}"/>
              </a:ext>
            </a:extLst>
          </p:cNvPr>
          <p:cNvSpPr>
            <a:spLocks noGrp="1"/>
          </p:cNvSpPr>
          <p:nvPr>
            <p:ph type="sldNum" sz="quarter" idx="12"/>
          </p:nvPr>
        </p:nvSpPr>
        <p:spPr/>
        <p:txBody>
          <a:bodyPr/>
          <a:lstStyle/>
          <a:p>
            <a:fld id="{12E0A0A4-D446-4698-A79B-1760042811C3}" type="slidenum">
              <a:rPr lang="zh-CN" altLang="en-US" smtClean="0"/>
              <a:t>‹#›</a:t>
            </a:fld>
            <a:endParaRPr lang="zh-CN" altLang="en-US"/>
          </a:p>
        </p:txBody>
      </p:sp>
    </p:spTree>
    <p:extLst>
      <p:ext uri="{BB962C8B-B14F-4D97-AF65-F5344CB8AC3E}">
        <p14:creationId xmlns:p14="http://schemas.microsoft.com/office/powerpoint/2010/main" val="2754224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B9AA3F-0B31-4A71-8082-DA030C9A252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45ACC053-CB1B-4C84-A271-3C4B34DECE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C61C92E0-893F-4FE9-8120-065B529D55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D1FFE58E-B949-4D52-9303-4CFEF690ED41}"/>
              </a:ext>
            </a:extLst>
          </p:cNvPr>
          <p:cNvSpPr>
            <a:spLocks noGrp="1"/>
          </p:cNvSpPr>
          <p:nvPr>
            <p:ph type="dt" sz="half" idx="10"/>
          </p:nvPr>
        </p:nvSpPr>
        <p:spPr/>
        <p:txBody>
          <a:bodyPr/>
          <a:lstStyle/>
          <a:p>
            <a:fld id="{91D62937-9186-4948-BBBD-FD1083E0DCB1}" type="datetimeFigureOut">
              <a:rPr lang="zh-CN" altLang="en-US" smtClean="0"/>
              <a:t>2020/9/18</a:t>
            </a:fld>
            <a:endParaRPr lang="zh-CN" altLang="en-US"/>
          </a:p>
        </p:txBody>
      </p:sp>
      <p:sp>
        <p:nvSpPr>
          <p:cNvPr id="6" name="页脚占位符 5">
            <a:extLst>
              <a:ext uri="{FF2B5EF4-FFF2-40B4-BE49-F238E27FC236}">
                <a16:creationId xmlns:a16="http://schemas.microsoft.com/office/drawing/2014/main" id="{2C0195E8-5853-4449-AEC5-F8219DD97FC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400867D-03B0-45E7-9931-EEC7DC8D15D1}"/>
              </a:ext>
            </a:extLst>
          </p:cNvPr>
          <p:cNvSpPr>
            <a:spLocks noGrp="1"/>
          </p:cNvSpPr>
          <p:nvPr>
            <p:ph type="sldNum" sz="quarter" idx="12"/>
          </p:nvPr>
        </p:nvSpPr>
        <p:spPr/>
        <p:txBody>
          <a:bodyPr/>
          <a:lstStyle/>
          <a:p>
            <a:fld id="{12E0A0A4-D446-4698-A79B-1760042811C3}" type="slidenum">
              <a:rPr lang="zh-CN" altLang="en-US" smtClean="0"/>
              <a:t>‹#›</a:t>
            </a:fld>
            <a:endParaRPr lang="zh-CN" altLang="en-US"/>
          </a:p>
        </p:txBody>
      </p:sp>
    </p:spTree>
    <p:extLst>
      <p:ext uri="{BB962C8B-B14F-4D97-AF65-F5344CB8AC3E}">
        <p14:creationId xmlns:p14="http://schemas.microsoft.com/office/powerpoint/2010/main" val="3668883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4F37F774-3CD5-4162-B419-7F28474391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4BF43F2F-D6B0-4D53-9FCB-88554E059E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D890D68-2C0F-4490-BE58-FDF978C1C1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D62937-9186-4948-BBBD-FD1083E0DCB1}" type="datetimeFigureOut">
              <a:rPr lang="zh-CN" altLang="en-US" smtClean="0"/>
              <a:t>2020/9/18</a:t>
            </a:fld>
            <a:endParaRPr lang="zh-CN" altLang="en-US"/>
          </a:p>
        </p:txBody>
      </p:sp>
      <p:sp>
        <p:nvSpPr>
          <p:cNvPr id="5" name="页脚占位符 4">
            <a:extLst>
              <a:ext uri="{FF2B5EF4-FFF2-40B4-BE49-F238E27FC236}">
                <a16:creationId xmlns:a16="http://schemas.microsoft.com/office/drawing/2014/main" id="{102A47C6-041F-4CFF-A410-2B307B321D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F24E1C5F-832B-44DA-BE62-D1CF03FAD7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E0A0A4-D446-4698-A79B-1760042811C3}" type="slidenum">
              <a:rPr lang="zh-CN" altLang="en-US" smtClean="0"/>
              <a:t>‹#›</a:t>
            </a:fld>
            <a:endParaRPr lang="zh-CN" altLang="en-US"/>
          </a:p>
        </p:txBody>
      </p:sp>
    </p:spTree>
    <p:extLst>
      <p:ext uri="{BB962C8B-B14F-4D97-AF65-F5344CB8AC3E}">
        <p14:creationId xmlns:p14="http://schemas.microsoft.com/office/powerpoint/2010/main" val="2165700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sciencedirect.com/science/journal/13698478/12/3"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EDE2C89-8FEB-4FC7-9A70-D51B8BEBE04D}"/>
              </a:ext>
            </a:extLst>
          </p:cNvPr>
          <p:cNvSpPr>
            <a:spLocks noGrp="1"/>
          </p:cNvSpPr>
          <p:nvPr>
            <p:ph type="ctrTitle"/>
          </p:nvPr>
        </p:nvSpPr>
        <p:spPr/>
        <p:txBody>
          <a:bodyPr>
            <a:normAutofit/>
          </a:bodyPr>
          <a:lstStyle/>
          <a:p>
            <a:r>
              <a:rPr lang="zh-TW" altLang="en-US" sz="4800" b="0" i="0" dirty="0">
                <a:solidFill>
                  <a:srgbClr val="505050"/>
                </a:solidFill>
                <a:effectLst/>
                <a:latin typeface="DFKai-SB" panose="03000509000000000000" pitchFamily="65" charset="-120"/>
                <a:ea typeface="DFKai-SB" panose="03000509000000000000" pitchFamily="65" charset="-120"/>
              </a:rPr>
              <a:t>駕駛員疲勞：在考慮檢測和對策技術時識別疲勞的成因的重要性</a:t>
            </a:r>
            <a:endParaRPr lang="zh-CN" altLang="en-US" sz="4800" dirty="0">
              <a:latin typeface="DFKai-SB" panose="03000509000000000000" pitchFamily="65" charset="-120"/>
              <a:ea typeface="DFKai-SB" panose="03000509000000000000" pitchFamily="65" charset="-120"/>
            </a:endParaRPr>
          </a:p>
        </p:txBody>
      </p:sp>
      <p:sp>
        <p:nvSpPr>
          <p:cNvPr id="3" name="副标题 2">
            <a:extLst>
              <a:ext uri="{FF2B5EF4-FFF2-40B4-BE49-F238E27FC236}">
                <a16:creationId xmlns:a16="http://schemas.microsoft.com/office/drawing/2014/main" id="{3FF17B10-E75D-41DA-BA04-FB52F2F98B7B}"/>
              </a:ext>
            </a:extLst>
          </p:cNvPr>
          <p:cNvSpPr>
            <a:spLocks noGrp="1"/>
          </p:cNvSpPr>
          <p:nvPr>
            <p:ph type="subTitle" idx="1"/>
          </p:nvPr>
        </p:nvSpPr>
        <p:spPr/>
        <p:txBody>
          <a:bodyPr/>
          <a:lstStyle/>
          <a:p>
            <a:r>
              <a:rPr lang="en-US" altLang="zh-CN" dirty="0">
                <a:latin typeface="Times New Roman" panose="02020603050405020304" pitchFamily="18" charset="0"/>
                <a:cs typeface="Times New Roman" panose="02020603050405020304" pitchFamily="18" charset="0"/>
              </a:rPr>
              <a:t>Jennifer F. May, </a:t>
            </a:r>
            <a:r>
              <a:rPr lang="en-US" altLang="zh-CN" dirty="0" err="1">
                <a:latin typeface="Times New Roman" panose="02020603050405020304" pitchFamily="18" charset="0"/>
                <a:cs typeface="Times New Roman" panose="02020603050405020304" pitchFamily="18" charset="0"/>
              </a:rPr>
              <a:t>Carryl</a:t>
            </a:r>
            <a:r>
              <a:rPr lang="en-US" altLang="zh-CN" dirty="0">
                <a:latin typeface="Times New Roman" panose="02020603050405020304" pitchFamily="18" charset="0"/>
                <a:cs typeface="Times New Roman" panose="02020603050405020304" pitchFamily="18" charset="0"/>
              </a:rPr>
              <a:t> </a:t>
            </a:r>
            <a:r>
              <a:rPr lang="en-US" altLang="zh-CN" dirty="0" err="1">
                <a:latin typeface="Times New Roman" panose="02020603050405020304" pitchFamily="18" charset="0"/>
                <a:cs typeface="Times New Roman" panose="02020603050405020304" pitchFamily="18" charset="0"/>
              </a:rPr>
              <a:t>L.Baldwin</a:t>
            </a:r>
            <a:endParaRPr lang="en-US" altLang="zh-CN" dirty="0">
              <a:latin typeface="Times New Roman" panose="02020603050405020304" pitchFamily="18" charset="0"/>
              <a:cs typeface="Times New Roman" panose="02020603050405020304" pitchFamily="18" charset="0"/>
            </a:endParaRPr>
          </a:p>
          <a:p>
            <a:r>
              <a:rPr lang="en-US" altLang="zh-CN" b="0" i="0" u="none" strike="noStrike" dirty="0">
                <a:solidFill>
                  <a:srgbClr val="0C7DBB"/>
                </a:solidFill>
                <a:effectLst/>
                <a:latin typeface="NexusSans"/>
                <a:hlinkClick r:id="rId2" tooltip="Go to table of contents for this volume/issue"/>
              </a:rPr>
              <a:t>Volume 12, Issue 3</a:t>
            </a:r>
            <a:r>
              <a:rPr lang="en-US" altLang="zh-CN" b="0" i="0" dirty="0">
                <a:solidFill>
                  <a:srgbClr val="2E2E2E"/>
                </a:solidFill>
                <a:effectLst/>
                <a:latin typeface="NexusSans"/>
              </a:rPr>
              <a:t>, May 2009, Pages 218-224</a:t>
            </a:r>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9041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E5E3D9-E1BA-4584-8934-1B4858AB4ED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78D449E-29A4-4644-BD35-D636D262697E}"/>
              </a:ext>
            </a:extLst>
          </p:cNvPr>
          <p:cNvSpPr>
            <a:spLocks noGrp="1"/>
          </p:cNvSpPr>
          <p:nvPr>
            <p:ph idx="1"/>
          </p:nvPr>
        </p:nvSpPr>
        <p:spPr/>
        <p:txBody>
          <a:bodyPr/>
          <a:lstStyle/>
          <a:p>
            <a:r>
              <a:rPr lang="zh-CN" altLang="en-US" dirty="0"/>
              <a:t>在所有的技術中，防撞裝置是最可行的實施方式。車道偏離警告和車道設計用於減少道路交通事故。安裝防撞預警系統幫助減少追尾和側撞事故。所有這三種類型的技術都有可能對</a:t>
            </a:r>
            <a:r>
              <a:rPr lang="en-US" altLang="zh-CN" dirty="0"/>
              <a:t>SR</a:t>
            </a:r>
            <a:r>
              <a:rPr lang="zh-CN" altLang="en-US" dirty="0"/>
              <a:t>和</a:t>
            </a:r>
            <a:r>
              <a:rPr lang="en-US" altLang="zh-CN" dirty="0"/>
              <a:t>TR</a:t>
            </a:r>
            <a:r>
              <a:rPr lang="zh-CN" altLang="en-US" dirty="0"/>
              <a:t>疲勞有好處。</a:t>
            </a:r>
          </a:p>
        </p:txBody>
      </p:sp>
    </p:spTree>
    <p:extLst>
      <p:ext uri="{BB962C8B-B14F-4D97-AF65-F5344CB8AC3E}">
        <p14:creationId xmlns:p14="http://schemas.microsoft.com/office/powerpoint/2010/main" val="3046776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8CAB885-4595-4203-96E9-43CAB00EB76A}"/>
              </a:ext>
            </a:extLst>
          </p:cNvPr>
          <p:cNvSpPr>
            <a:spLocks noGrp="1"/>
          </p:cNvSpPr>
          <p:nvPr>
            <p:ph type="title"/>
          </p:nvPr>
        </p:nvSpPr>
        <p:spPr/>
        <p:txBody>
          <a:bodyPr/>
          <a:lstStyle/>
          <a:p>
            <a:r>
              <a:rPr lang="en-US" altLang="zh-CN" dirty="0"/>
              <a:t>3</a:t>
            </a:r>
            <a:r>
              <a:rPr lang="zh-CN" altLang="en-US" dirty="0"/>
              <a:t>、結論</a:t>
            </a:r>
          </a:p>
        </p:txBody>
      </p:sp>
      <p:sp>
        <p:nvSpPr>
          <p:cNvPr id="3" name="内容占位符 2">
            <a:extLst>
              <a:ext uri="{FF2B5EF4-FFF2-40B4-BE49-F238E27FC236}">
                <a16:creationId xmlns:a16="http://schemas.microsoft.com/office/drawing/2014/main" id="{3FB126AC-FDA7-4722-8AE3-4C991C3F8468}"/>
              </a:ext>
            </a:extLst>
          </p:cNvPr>
          <p:cNvSpPr>
            <a:spLocks noGrp="1"/>
          </p:cNvSpPr>
          <p:nvPr>
            <p:ph idx="1"/>
          </p:nvPr>
        </p:nvSpPr>
        <p:spPr/>
        <p:txBody>
          <a:bodyPr/>
          <a:lstStyle/>
          <a:p>
            <a:r>
              <a:rPr lang="zh-CN" altLang="en-US" dirty="0"/>
              <a:t>防撞技術，例如車道偏離警告和避免碰撞系統，可能對</a:t>
            </a:r>
            <a:r>
              <a:rPr lang="en-US" altLang="zh-CN" dirty="0"/>
              <a:t>TR</a:t>
            </a:r>
            <a:r>
              <a:rPr lang="zh-CN" altLang="en-US" dirty="0"/>
              <a:t>和</a:t>
            </a:r>
            <a:r>
              <a:rPr lang="en-US" altLang="zh-CN" dirty="0"/>
              <a:t>SR</a:t>
            </a:r>
            <a:r>
              <a:rPr lang="zh-CN" altLang="en-US" dirty="0"/>
              <a:t>疲勞有幫助。在兩種類型的疲勞中，車道位置可變性和車道偏離的可能性都會增加。</a:t>
            </a:r>
          </a:p>
        </p:txBody>
      </p:sp>
      <p:pic>
        <p:nvPicPr>
          <p:cNvPr id="4" name="图片 3">
            <a:extLst>
              <a:ext uri="{FF2B5EF4-FFF2-40B4-BE49-F238E27FC236}">
                <a16:creationId xmlns:a16="http://schemas.microsoft.com/office/drawing/2014/main" id="{E90C0858-E0ED-4687-8204-83BE3ACD3397}"/>
              </a:ext>
            </a:extLst>
          </p:cNvPr>
          <p:cNvPicPr>
            <a:picLocks noChangeAspect="1"/>
          </p:cNvPicPr>
          <p:nvPr/>
        </p:nvPicPr>
        <p:blipFill>
          <a:blip r:embed="rId2"/>
          <a:stretch>
            <a:fillRect/>
          </a:stretch>
        </p:blipFill>
        <p:spPr>
          <a:xfrm>
            <a:off x="1746250" y="3429000"/>
            <a:ext cx="8699500" cy="2609850"/>
          </a:xfrm>
          <a:prstGeom prst="rect">
            <a:avLst/>
          </a:prstGeom>
        </p:spPr>
      </p:pic>
    </p:spTree>
    <p:extLst>
      <p:ext uri="{BB962C8B-B14F-4D97-AF65-F5344CB8AC3E}">
        <p14:creationId xmlns:p14="http://schemas.microsoft.com/office/powerpoint/2010/main" val="1301164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92FBC8-F6B5-4F49-8F16-0E5C262A540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A76DEE6-508D-4D91-95D9-510C7ED32C28}"/>
              </a:ext>
            </a:extLst>
          </p:cNvPr>
          <p:cNvSpPr>
            <a:spLocks noGrp="1"/>
          </p:cNvSpPr>
          <p:nvPr>
            <p:ph idx="1"/>
          </p:nvPr>
        </p:nvSpPr>
        <p:spPr/>
        <p:txBody>
          <a:bodyPr/>
          <a:lstStyle/>
          <a:p>
            <a:r>
              <a:rPr lang="zh-CN" altLang="en-US" dirty="0"/>
              <a:t>總之，未來的疲勞測試研究方法和與疲勞相關的技術必須區分不同形式的疲勞。駕駛員疲勞的對策家屬或多或少地取決於駕駛員所經歷的疲勞類型。</a:t>
            </a:r>
            <a:endParaRPr lang="en-US" altLang="zh-CN" dirty="0"/>
          </a:p>
          <a:p>
            <a:r>
              <a:rPr lang="zh-CN" altLang="en-US"/>
              <a:t>集成多種疲勞測量的未來技術會更可靠，更有效地檢測駕駛員疲勞並減少疲勞相關的碰撞。</a:t>
            </a:r>
          </a:p>
        </p:txBody>
      </p:sp>
    </p:spTree>
    <p:extLst>
      <p:ext uri="{BB962C8B-B14F-4D97-AF65-F5344CB8AC3E}">
        <p14:creationId xmlns:p14="http://schemas.microsoft.com/office/powerpoint/2010/main" val="1994861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FAED47-EA43-401C-962E-F302E604169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A0C2463-9CFA-4646-A48A-94842E0CE668}"/>
              </a:ext>
            </a:extLst>
          </p:cNvPr>
          <p:cNvSpPr>
            <a:spLocks noGrp="1"/>
          </p:cNvSpPr>
          <p:nvPr>
            <p:ph idx="1"/>
          </p:nvPr>
        </p:nvSpPr>
        <p:spPr/>
        <p:txBody>
          <a:bodyPr/>
          <a:lstStyle/>
          <a:p>
            <a:endParaRPr lang="zh-CN" altLang="en-US"/>
          </a:p>
        </p:txBody>
      </p:sp>
    </p:spTree>
    <p:extLst>
      <p:ext uri="{BB962C8B-B14F-4D97-AF65-F5344CB8AC3E}">
        <p14:creationId xmlns:p14="http://schemas.microsoft.com/office/powerpoint/2010/main" val="3683202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FFF12A-B519-496B-A8FC-AFA459A8134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BC566C1-8AF9-45E0-8B56-F4E91BEFAF85}"/>
              </a:ext>
            </a:extLst>
          </p:cNvPr>
          <p:cNvSpPr>
            <a:spLocks noGrp="1"/>
          </p:cNvSpPr>
          <p:nvPr>
            <p:ph idx="1"/>
          </p:nvPr>
        </p:nvSpPr>
        <p:spPr/>
        <p:txBody>
          <a:bodyPr/>
          <a:lstStyle/>
          <a:p>
            <a:endParaRPr lang="zh-CN" altLang="en-US"/>
          </a:p>
        </p:txBody>
      </p:sp>
    </p:spTree>
    <p:extLst>
      <p:ext uri="{BB962C8B-B14F-4D97-AF65-F5344CB8AC3E}">
        <p14:creationId xmlns:p14="http://schemas.microsoft.com/office/powerpoint/2010/main" val="442230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1C202E-4786-4705-908B-B3A512C5BCB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60BAC9F-374E-4DA8-A1EC-DB2D1B7B7B4F}"/>
              </a:ext>
            </a:extLst>
          </p:cNvPr>
          <p:cNvSpPr>
            <a:spLocks noGrp="1"/>
          </p:cNvSpPr>
          <p:nvPr>
            <p:ph idx="1"/>
          </p:nvPr>
        </p:nvSpPr>
        <p:spPr/>
        <p:txBody>
          <a:bodyPr/>
          <a:lstStyle/>
          <a:p>
            <a:endParaRPr lang="zh-CN" altLang="en-US"/>
          </a:p>
        </p:txBody>
      </p:sp>
    </p:spTree>
    <p:extLst>
      <p:ext uri="{BB962C8B-B14F-4D97-AF65-F5344CB8AC3E}">
        <p14:creationId xmlns:p14="http://schemas.microsoft.com/office/powerpoint/2010/main" val="3871070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0D47454-460B-4D3C-835A-962E5C3BD23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D3C7457-6539-4AB5-BC50-70FD3D13A6A2}"/>
              </a:ext>
            </a:extLst>
          </p:cNvPr>
          <p:cNvSpPr>
            <a:spLocks noGrp="1"/>
          </p:cNvSpPr>
          <p:nvPr>
            <p:ph idx="1"/>
          </p:nvPr>
        </p:nvSpPr>
        <p:spPr/>
        <p:txBody>
          <a:bodyPr/>
          <a:lstStyle/>
          <a:p>
            <a:endParaRPr lang="zh-CN" altLang="en-US"/>
          </a:p>
        </p:txBody>
      </p:sp>
    </p:spTree>
    <p:extLst>
      <p:ext uri="{BB962C8B-B14F-4D97-AF65-F5344CB8AC3E}">
        <p14:creationId xmlns:p14="http://schemas.microsoft.com/office/powerpoint/2010/main" val="1794675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7B2B5E5-8EEC-4821-A173-0CC3BC5A144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2189E90-D1EB-4B7A-A0B4-BAAF635AFE5A}"/>
              </a:ext>
            </a:extLst>
          </p:cNvPr>
          <p:cNvSpPr>
            <a:spLocks noGrp="1"/>
          </p:cNvSpPr>
          <p:nvPr>
            <p:ph idx="1"/>
          </p:nvPr>
        </p:nvSpPr>
        <p:spPr/>
        <p:txBody>
          <a:bodyPr/>
          <a:lstStyle/>
          <a:p>
            <a:endParaRPr lang="zh-CN" altLang="en-US"/>
          </a:p>
        </p:txBody>
      </p:sp>
    </p:spTree>
    <p:extLst>
      <p:ext uri="{BB962C8B-B14F-4D97-AF65-F5344CB8AC3E}">
        <p14:creationId xmlns:p14="http://schemas.microsoft.com/office/powerpoint/2010/main" val="1498665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9067307-04F0-4F5F-9F0C-EEA7DCB3212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91C522F-37C5-45EB-AFE9-B634C9BF9CE7}"/>
              </a:ext>
            </a:extLst>
          </p:cNvPr>
          <p:cNvSpPr>
            <a:spLocks noGrp="1"/>
          </p:cNvSpPr>
          <p:nvPr>
            <p:ph idx="1"/>
          </p:nvPr>
        </p:nvSpPr>
        <p:spPr/>
        <p:txBody>
          <a:bodyPr/>
          <a:lstStyle/>
          <a:p>
            <a:endParaRPr lang="zh-CN" altLang="en-US"/>
          </a:p>
        </p:txBody>
      </p:sp>
    </p:spTree>
    <p:extLst>
      <p:ext uri="{BB962C8B-B14F-4D97-AF65-F5344CB8AC3E}">
        <p14:creationId xmlns:p14="http://schemas.microsoft.com/office/powerpoint/2010/main" val="3452811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DAACC1B-E24A-41F4-85A7-F18D4586DCD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0EC518E-A8D1-4509-8A6E-5102C4C19B0A}"/>
              </a:ext>
            </a:extLst>
          </p:cNvPr>
          <p:cNvSpPr>
            <a:spLocks noGrp="1"/>
          </p:cNvSpPr>
          <p:nvPr>
            <p:ph idx="1"/>
          </p:nvPr>
        </p:nvSpPr>
        <p:spPr/>
        <p:txBody>
          <a:bodyPr/>
          <a:lstStyle/>
          <a:p>
            <a:endParaRPr lang="zh-CN" altLang="en-US"/>
          </a:p>
        </p:txBody>
      </p:sp>
    </p:spTree>
    <p:extLst>
      <p:ext uri="{BB962C8B-B14F-4D97-AF65-F5344CB8AC3E}">
        <p14:creationId xmlns:p14="http://schemas.microsoft.com/office/powerpoint/2010/main" val="2598627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02205A-A224-4A9B-89F7-C7E0FEBDBF06}"/>
              </a:ext>
            </a:extLst>
          </p:cNvPr>
          <p:cNvSpPr>
            <a:spLocks noGrp="1"/>
          </p:cNvSpPr>
          <p:nvPr>
            <p:ph type="title"/>
          </p:nvPr>
        </p:nvSpPr>
        <p:spPr/>
        <p:txBody>
          <a:bodyPr/>
          <a:lstStyle/>
          <a:p>
            <a:r>
              <a:rPr lang="en-US" altLang="zh-CN" dirty="0"/>
              <a:t>1</a:t>
            </a:r>
            <a:r>
              <a:rPr lang="zh-CN" altLang="en-US" dirty="0"/>
              <a:t>、介紹</a:t>
            </a:r>
          </a:p>
        </p:txBody>
      </p:sp>
      <p:sp>
        <p:nvSpPr>
          <p:cNvPr id="3" name="内容占位符 2">
            <a:extLst>
              <a:ext uri="{FF2B5EF4-FFF2-40B4-BE49-F238E27FC236}">
                <a16:creationId xmlns:a16="http://schemas.microsoft.com/office/drawing/2014/main" id="{1B0F422C-1E48-4CCF-8507-987D794E82E2}"/>
              </a:ext>
            </a:extLst>
          </p:cNvPr>
          <p:cNvSpPr>
            <a:spLocks noGrp="1"/>
          </p:cNvSpPr>
          <p:nvPr>
            <p:ph idx="1"/>
          </p:nvPr>
        </p:nvSpPr>
        <p:spPr/>
        <p:txBody>
          <a:bodyPr/>
          <a:lstStyle/>
          <a:p>
            <a:r>
              <a:rPr lang="zh-CN" altLang="en-US" dirty="0"/>
              <a:t>疲勞是一個多維結構，研究人員很難對其進行定義，因此，本文根據造成的疲勞狀態的原因，將駕駛員疲勞分為睡眠相關</a:t>
            </a:r>
            <a:r>
              <a:rPr lang="en-US" altLang="zh-CN" dirty="0"/>
              <a:t>(SR)</a:t>
            </a:r>
            <a:r>
              <a:rPr lang="zh-CN" altLang="en-US" dirty="0"/>
              <a:t>和任務相關</a:t>
            </a:r>
            <a:r>
              <a:rPr lang="en-US" altLang="zh-CN" dirty="0"/>
              <a:t>(TR)</a:t>
            </a:r>
            <a:r>
              <a:rPr lang="zh-CN" altLang="en-US" dirty="0"/>
              <a:t>疲勞。</a:t>
            </a:r>
            <a:endParaRPr lang="en-US" altLang="zh-CN" dirty="0"/>
          </a:p>
          <a:p>
            <a:r>
              <a:rPr lang="zh-CN" altLang="en-US" dirty="0"/>
              <a:t>睡眠不足，清醒時間延長和一天中的時間</a:t>
            </a:r>
            <a:r>
              <a:rPr lang="en-US" altLang="zh-CN" dirty="0"/>
              <a:t>(</a:t>
            </a:r>
            <a:r>
              <a:rPr lang="zh-CN" altLang="en-US" dirty="0"/>
              <a:t>晝夜節律效應</a:t>
            </a:r>
            <a:r>
              <a:rPr lang="en-US" altLang="zh-CN" dirty="0"/>
              <a:t>)</a:t>
            </a:r>
            <a:r>
              <a:rPr lang="zh-CN" altLang="en-US" dirty="0"/>
              <a:t>會影響</a:t>
            </a:r>
            <a:r>
              <a:rPr lang="en-US" altLang="zh-CN" dirty="0"/>
              <a:t>SR</a:t>
            </a:r>
            <a:r>
              <a:rPr lang="zh-CN" altLang="en-US" dirty="0"/>
              <a:t>疲勞。</a:t>
            </a:r>
            <a:endParaRPr lang="en-US" altLang="zh-CN" dirty="0"/>
          </a:p>
          <a:p>
            <a:r>
              <a:rPr lang="zh-CN" altLang="en-US" dirty="0"/>
              <a:t>在沒有任何與睡眠相關的原因的情況下，駕駛的某些特徵</a:t>
            </a:r>
            <a:r>
              <a:rPr lang="en-US" altLang="zh-CN" dirty="0"/>
              <a:t>(</a:t>
            </a:r>
            <a:r>
              <a:rPr lang="zh-CN" altLang="en-US" dirty="0"/>
              <a:t>例如任務要求和持續時間</a:t>
            </a:r>
            <a:r>
              <a:rPr lang="en-US" altLang="zh-CN" dirty="0"/>
              <a:t>)</a:t>
            </a:r>
            <a:r>
              <a:rPr lang="zh-CN" altLang="en-US" dirty="0"/>
              <a:t>會產生任務</a:t>
            </a:r>
            <a:r>
              <a:rPr lang="en-US" altLang="zh-CN" dirty="0"/>
              <a:t>TR</a:t>
            </a:r>
            <a:r>
              <a:rPr lang="zh-CN" altLang="en-US" dirty="0"/>
              <a:t>疲勞。</a:t>
            </a:r>
            <a:endParaRPr lang="en-US" altLang="zh-CN" dirty="0"/>
          </a:p>
          <a:p>
            <a:r>
              <a:rPr lang="zh-CN" altLang="en-US" dirty="0"/>
              <a:t>研究表明，在駕駛員使用的所有自發性策略中，只有午睡和咖啡因才能減少駕駛員的疲勞，特別是在</a:t>
            </a:r>
            <a:r>
              <a:rPr lang="en-US" altLang="zh-CN" dirty="0"/>
              <a:t>SR</a:t>
            </a:r>
            <a:r>
              <a:rPr lang="zh-CN" altLang="en-US" dirty="0"/>
              <a:t>疲勞的情況下。本文重點探討在這些不同因果關係中駕駛員疲勞技術的有效性。</a:t>
            </a:r>
          </a:p>
        </p:txBody>
      </p:sp>
    </p:spTree>
    <p:extLst>
      <p:ext uri="{BB962C8B-B14F-4D97-AF65-F5344CB8AC3E}">
        <p14:creationId xmlns:p14="http://schemas.microsoft.com/office/powerpoint/2010/main" val="1721028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4E07C4A-44F1-494C-848A-688B91081FF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F312732-06E1-4DFC-930F-A9B4E99F2ADE}"/>
              </a:ext>
            </a:extLst>
          </p:cNvPr>
          <p:cNvSpPr>
            <a:spLocks noGrp="1"/>
          </p:cNvSpPr>
          <p:nvPr>
            <p:ph idx="1"/>
          </p:nvPr>
        </p:nvSpPr>
        <p:spPr/>
        <p:txBody>
          <a:bodyPr/>
          <a:lstStyle/>
          <a:p>
            <a:endParaRPr lang="zh-CN" altLang="en-US"/>
          </a:p>
        </p:txBody>
      </p:sp>
    </p:spTree>
    <p:extLst>
      <p:ext uri="{BB962C8B-B14F-4D97-AF65-F5344CB8AC3E}">
        <p14:creationId xmlns:p14="http://schemas.microsoft.com/office/powerpoint/2010/main" val="1585628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7AB51D9-3230-4215-A3D2-93E188F2FEA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D985699-1D66-4BB7-B3FF-388C0896D0C1}"/>
              </a:ext>
            </a:extLst>
          </p:cNvPr>
          <p:cNvSpPr>
            <a:spLocks noGrp="1"/>
          </p:cNvSpPr>
          <p:nvPr>
            <p:ph idx="1"/>
          </p:nvPr>
        </p:nvSpPr>
        <p:spPr/>
        <p:txBody>
          <a:bodyPr/>
          <a:lstStyle/>
          <a:p>
            <a:r>
              <a:rPr lang="zh-CN" altLang="en-US" dirty="0"/>
              <a:t>大多數駕駛員皮來研究集中在睡眠不足或晝夜節律的影響上，但要求駕駛員在單調的高速公路條件下執行駕駛任務。這混淆了</a:t>
            </a:r>
            <a:r>
              <a:rPr lang="en-US" altLang="zh-CN" dirty="0"/>
              <a:t>SR</a:t>
            </a:r>
            <a:r>
              <a:rPr lang="zh-CN" altLang="en-US" dirty="0"/>
              <a:t>和</a:t>
            </a:r>
            <a:r>
              <a:rPr lang="en-US" altLang="zh-CN" dirty="0"/>
              <a:t>TR</a:t>
            </a:r>
            <a:r>
              <a:rPr lang="zh-CN" altLang="en-US" dirty="0"/>
              <a:t>疲勞的影響。如圖是三種疲勞的類型，他們產生的原因，後果和交互作用。</a:t>
            </a:r>
          </a:p>
        </p:txBody>
      </p:sp>
      <p:pic>
        <p:nvPicPr>
          <p:cNvPr id="4" name="图片 3">
            <a:extLst>
              <a:ext uri="{FF2B5EF4-FFF2-40B4-BE49-F238E27FC236}">
                <a16:creationId xmlns:a16="http://schemas.microsoft.com/office/drawing/2014/main" id="{66B2DB4B-1C92-41CD-8CCC-2E87A426D8C8}"/>
              </a:ext>
            </a:extLst>
          </p:cNvPr>
          <p:cNvPicPr>
            <a:picLocks noChangeAspect="1"/>
          </p:cNvPicPr>
          <p:nvPr/>
        </p:nvPicPr>
        <p:blipFill>
          <a:blip r:embed="rId2"/>
          <a:stretch>
            <a:fillRect/>
          </a:stretch>
        </p:blipFill>
        <p:spPr>
          <a:xfrm>
            <a:off x="3284871" y="3499074"/>
            <a:ext cx="5622257" cy="2993801"/>
          </a:xfrm>
          <a:prstGeom prst="rect">
            <a:avLst/>
          </a:prstGeom>
        </p:spPr>
      </p:pic>
    </p:spTree>
    <p:extLst>
      <p:ext uri="{BB962C8B-B14F-4D97-AF65-F5344CB8AC3E}">
        <p14:creationId xmlns:p14="http://schemas.microsoft.com/office/powerpoint/2010/main" val="2649439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0FE424-56C7-4AFA-85E0-C416DA5B84C0}"/>
              </a:ext>
            </a:extLst>
          </p:cNvPr>
          <p:cNvSpPr>
            <a:spLocks noGrp="1"/>
          </p:cNvSpPr>
          <p:nvPr>
            <p:ph type="title"/>
          </p:nvPr>
        </p:nvSpPr>
        <p:spPr/>
        <p:txBody>
          <a:bodyPr/>
          <a:lstStyle/>
          <a:p>
            <a:r>
              <a:rPr lang="en-US" altLang="zh-CN" dirty="0"/>
              <a:t>2</a:t>
            </a:r>
            <a:r>
              <a:rPr lang="zh-CN" altLang="en-US" dirty="0"/>
              <a:t>、緩解駕駛員疲勞的技術手段</a:t>
            </a:r>
          </a:p>
        </p:txBody>
      </p:sp>
      <p:sp>
        <p:nvSpPr>
          <p:cNvPr id="3" name="内容占位符 2">
            <a:extLst>
              <a:ext uri="{FF2B5EF4-FFF2-40B4-BE49-F238E27FC236}">
                <a16:creationId xmlns:a16="http://schemas.microsoft.com/office/drawing/2014/main" id="{CC09DC43-214A-494D-A629-B76D7BCBE9FD}"/>
              </a:ext>
            </a:extLst>
          </p:cNvPr>
          <p:cNvSpPr>
            <a:spLocks noGrp="1"/>
          </p:cNvSpPr>
          <p:nvPr>
            <p:ph idx="1"/>
          </p:nvPr>
        </p:nvSpPr>
        <p:spPr/>
        <p:txBody>
          <a:bodyPr/>
          <a:lstStyle/>
          <a:p>
            <a:r>
              <a:rPr lang="en-US" altLang="zh-CN" dirty="0"/>
              <a:t>2.1</a:t>
            </a:r>
            <a:r>
              <a:rPr lang="zh-CN" altLang="en-US" dirty="0"/>
              <a:t>、檢測預警技術</a:t>
            </a:r>
            <a:endParaRPr lang="en-US" altLang="zh-CN" dirty="0"/>
          </a:p>
          <a:p>
            <a:pPr lvl="1"/>
            <a:r>
              <a:rPr lang="zh-CN" altLang="en-US" dirty="0"/>
              <a:t>檢測和預警技術使用對生理和疲勞性能變化敏感的措施，例如眼球運動，頭部點頭和轉向性能。目的都是警告駕駛員疲勞，使其停止行駛並休息。</a:t>
            </a:r>
            <a:endParaRPr lang="en-US" altLang="zh-CN" dirty="0"/>
          </a:p>
        </p:txBody>
      </p:sp>
    </p:spTree>
    <p:extLst>
      <p:ext uri="{BB962C8B-B14F-4D97-AF65-F5344CB8AC3E}">
        <p14:creationId xmlns:p14="http://schemas.microsoft.com/office/powerpoint/2010/main" val="2494424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53EF8D0-089B-4B12-BB5A-A2FB634D24D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E4AA898-9469-4E36-AD81-1F983A74FF3B}"/>
              </a:ext>
            </a:extLst>
          </p:cNvPr>
          <p:cNvSpPr>
            <a:spLocks noGrp="1"/>
          </p:cNvSpPr>
          <p:nvPr>
            <p:ph idx="1"/>
          </p:nvPr>
        </p:nvSpPr>
        <p:spPr/>
        <p:txBody>
          <a:bodyPr/>
          <a:lstStyle/>
          <a:p>
            <a:r>
              <a:rPr lang="en-US" altLang="zh-CN" dirty="0"/>
              <a:t>2.1.1</a:t>
            </a:r>
            <a:r>
              <a:rPr lang="zh-CN" altLang="en-US" dirty="0"/>
              <a:t>、閉眼</a:t>
            </a:r>
            <a:endParaRPr lang="en-US" altLang="zh-CN" dirty="0"/>
          </a:p>
          <a:p>
            <a:pPr lvl="1"/>
            <a:r>
              <a:rPr lang="en-US" altLang="zh-CN" dirty="0"/>
              <a:t>PERCLOS</a:t>
            </a:r>
            <a:r>
              <a:rPr lang="zh-CN" altLang="en-US" dirty="0"/>
              <a:t>系統基於對眼睛的視頻監控來計算瞳孔上的眼睛閉合量。它以</a:t>
            </a:r>
            <a:r>
              <a:rPr lang="en-US" altLang="zh-CN" dirty="0"/>
              <a:t>1-3</a:t>
            </a:r>
            <a:r>
              <a:rPr lang="zh-CN" altLang="en-US" dirty="0"/>
              <a:t>分鐘為間隔進行測量，並得出疲勞指數。</a:t>
            </a:r>
            <a:endParaRPr lang="en-US" altLang="zh-CN" dirty="0"/>
          </a:p>
          <a:p>
            <a:endParaRPr lang="en-US" altLang="zh-CN" dirty="0"/>
          </a:p>
          <a:p>
            <a:r>
              <a:rPr lang="en-US" altLang="zh-CN" dirty="0"/>
              <a:t>2.1.2</a:t>
            </a:r>
            <a:r>
              <a:rPr lang="zh-CN" altLang="en-US" dirty="0"/>
              <a:t>、點頭技術</a:t>
            </a:r>
            <a:endParaRPr lang="en-US" altLang="zh-CN" dirty="0"/>
          </a:p>
          <a:p>
            <a:pPr lvl="1"/>
            <a:r>
              <a:rPr lang="zh-CN" altLang="en-US" dirty="0"/>
              <a:t>當駕駛員開始入睡時，頭部開始隨著肌肉放鬆而點頭。</a:t>
            </a:r>
            <a:endParaRPr lang="en-US" altLang="zh-CN" dirty="0"/>
          </a:p>
          <a:p>
            <a:pPr lvl="1"/>
            <a:r>
              <a:rPr lang="zh-CN" altLang="en-US" dirty="0"/>
              <a:t>儘管點頭技術似乎可以有效地檢測睡眠的開始，但駕駛員可能不適合在此嗜睡之前安全駕駛。因此，點頭技術警告駕駛員的困倦為時已晚。</a:t>
            </a:r>
            <a:endParaRPr lang="en-US" altLang="zh-CN" dirty="0"/>
          </a:p>
        </p:txBody>
      </p:sp>
    </p:spTree>
    <p:extLst>
      <p:ext uri="{BB962C8B-B14F-4D97-AF65-F5344CB8AC3E}">
        <p14:creationId xmlns:p14="http://schemas.microsoft.com/office/powerpoint/2010/main" val="1497845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7FEADF-C028-4EC6-A452-66AF0860F3A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D086ACF-2324-43A6-A4AA-8789A67A1735}"/>
              </a:ext>
            </a:extLst>
          </p:cNvPr>
          <p:cNvSpPr>
            <a:spLocks noGrp="1"/>
          </p:cNvSpPr>
          <p:nvPr>
            <p:ph idx="1"/>
          </p:nvPr>
        </p:nvSpPr>
        <p:spPr/>
        <p:txBody>
          <a:bodyPr/>
          <a:lstStyle/>
          <a:p>
            <a:r>
              <a:rPr lang="en-US" altLang="zh-CN" dirty="0"/>
              <a:t>2.1.3</a:t>
            </a:r>
            <a:r>
              <a:rPr lang="zh-CN" altLang="en-US" dirty="0"/>
              <a:t>、緊急開關技術</a:t>
            </a:r>
            <a:endParaRPr lang="en-US" altLang="zh-CN" dirty="0"/>
          </a:p>
          <a:p>
            <a:pPr lvl="1"/>
            <a:r>
              <a:rPr lang="zh-CN" altLang="en-US" dirty="0"/>
              <a:t>緊急開關技術設計用於用戶連續按下開關。當釋放開關時，可以認為用戶已經受傷並發出警報聲。該系統僅在進入睡眠狀態才能識別困倦的駕駛員。</a:t>
            </a:r>
          </a:p>
        </p:txBody>
      </p:sp>
    </p:spTree>
    <p:extLst>
      <p:ext uri="{BB962C8B-B14F-4D97-AF65-F5344CB8AC3E}">
        <p14:creationId xmlns:p14="http://schemas.microsoft.com/office/powerpoint/2010/main" val="516001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0F0E31F-B061-42F1-8F72-72AD7769C696}"/>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7102C6F8-35CD-4D79-81B7-8DAA1D1623BB}"/>
              </a:ext>
            </a:extLst>
          </p:cNvPr>
          <p:cNvSpPr>
            <a:spLocks noGrp="1"/>
          </p:cNvSpPr>
          <p:nvPr>
            <p:ph idx="1"/>
          </p:nvPr>
        </p:nvSpPr>
        <p:spPr/>
        <p:txBody>
          <a:bodyPr/>
          <a:lstStyle/>
          <a:p>
            <a:r>
              <a:rPr lang="en-US" altLang="zh-CN" dirty="0"/>
              <a:t>2.2</a:t>
            </a:r>
            <a:r>
              <a:rPr lang="zh-CN" altLang="en-US" dirty="0"/>
              <a:t>、防撞技術</a:t>
            </a:r>
            <a:endParaRPr lang="en-US" altLang="zh-CN" dirty="0"/>
          </a:p>
          <a:p>
            <a:pPr lvl="1"/>
            <a:r>
              <a:rPr lang="zh-CN" altLang="en-US" dirty="0"/>
              <a:t>防撞警告系統可以通過補償疲勞的駕駛員的惡化反應時間來幫助疲勞的駕駛員</a:t>
            </a:r>
            <a:r>
              <a:rPr lang="en-US" altLang="zh-CN" dirty="0"/>
              <a:t>(SR</a:t>
            </a:r>
            <a:r>
              <a:rPr lang="zh-CN" altLang="en-US" dirty="0"/>
              <a:t>和</a:t>
            </a:r>
            <a:r>
              <a:rPr lang="en-US" altLang="zh-CN" dirty="0"/>
              <a:t>TR)</a:t>
            </a:r>
            <a:r>
              <a:rPr lang="zh-CN" altLang="en-US" dirty="0"/>
              <a:t>。</a:t>
            </a:r>
            <a:endParaRPr lang="en-US" altLang="zh-CN" dirty="0"/>
          </a:p>
          <a:p>
            <a:r>
              <a:rPr lang="en-US" altLang="zh-CN" dirty="0"/>
              <a:t>2.2.1</a:t>
            </a:r>
            <a:r>
              <a:rPr lang="zh-CN" altLang="en-US" dirty="0"/>
              <a:t>、車道設計</a:t>
            </a:r>
            <a:endParaRPr lang="en-US" altLang="zh-CN" dirty="0"/>
          </a:p>
          <a:p>
            <a:pPr lvl="1"/>
            <a:r>
              <a:rPr lang="zh-CN" altLang="en-US" dirty="0"/>
              <a:t>車道設計，用於監視在駕駛員離開道路時向駕駛員發出警報。當駕駛員橫穿車道時，會在車內產生很大的噪音和震動。</a:t>
            </a:r>
            <a:endParaRPr lang="en-US" altLang="zh-CN" dirty="0"/>
          </a:p>
          <a:p>
            <a:r>
              <a:rPr lang="en-US" altLang="zh-CN" dirty="0"/>
              <a:t>2.2.2</a:t>
            </a:r>
            <a:r>
              <a:rPr lang="zh-CN" altLang="en-US" dirty="0"/>
              <a:t>、車道偏離預警系統</a:t>
            </a:r>
            <a:endParaRPr lang="en-US" altLang="zh-CN" dirty="0"/>
          </a:p>
          <a:p>
            <a:pPr lvl="1"/>
            <a:r>
              <a:rPr lang="zh-CN" altLang="en-US" dirty="0"/>
              <a:t>車道漂移或偏離技術從攝像機接受信息，該攝像機監視前方道路並繪製車道邊界圖。當駕駛員使出車道，會發出報警。</a:t>
            </a:r>
          </a:p>
        </p:txBody>
      </p:sp>
    </p:spTree>
    <p:extLst>
      <p:ext uri="{BB962C8B-B14F-4D97-AF65-F5344CB8AC3E}">
        <p14:creationId xmlns:p14="http://schemas.microsoft.com/office/powerpoint/2010/main" val="38406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FD0B42C-A8B0-4714-8CC1-4D6D78200AF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70A58A8-0046-4C1A-A9FA-C2D3EE48CB2C}"/>
              </a:ext>
            </a:extLst>
          </p:cNvPr>
          <p:cNvSpPr>
            <a:spLocks noGrp="1"/>
          </p:cNvSpPr>
          <p:nvPr>
            <p:ph idx="1"/>
          </p:nvPr>
        </p:nvSpPr>
        <p:spPr/>
        <p:txBody>
          <a:bodyPr/>
          <a:lstStyle/>
          <a:p>
            <a:r>
              <a:rPr lang="en-US" altLang="zh-CN" dirty="0"/>
              <a:t>2.2.3</a:t>
            </a:r>
            <a:r>
              <a:rPr lang="zh-CN" altLang="en-US" dirty="0"/>
              <a:t>、防撞系統</a:t>
            </a:r>
            <a:r>
              <a:rPr lang="en-US" altLang="zh-CN" dirty="0"/>
              <a:t>(CAS)</a:t>
            </a:r>
            <a:r>
              <a:rPr lang="zh-CN" altLang="en-US" dirty="0"/>
              <a:t>警告</a:t>
            </a:r>
            <a:endParaRPr lang="en-US" altLang="zh-CN" dirty="0"/>
          </a:p>
          <a:p>
            <a:pPr lvl="1"/>
            <a:r>
              <a:rPr lang="en-US" altLang="zh-CN" dirty="0"/>
              <a:t>CAS</a:t>
            </a:r>
            <a:r>
              <a:rPr lang="zh-CN" altLang="en-US" dirty="0"/>
              <a:t>警告已集成到某些車輛的生產中，旨在向駕駛員發出潛在的後端或側面碰撞警告。</a:t>
            </a:r>
            <a:endParaRPr lang="en-US" altLang="zh-CN" dirty="0"/>
          </a:p>
          <a:p>
            <a:pPr lvl="1"/>
            <a:r>
              <a:rPr lang="zh-CN" altLang="en-US" dirty="0"/>
              <a:t>在這項研究中，</a:t>
            </a:r>
            <a:r>
              <a:rPr lang="en-US" altLang="zh-CN" dirty="0"/>
              <a:t>CAS</a:t>
            </a:r>
            <a:r>
              <a:rPr lang="zh-CN" altLang="en-US" dirty="0"/>
              <a:t>警告降低了碰撞速度並且縮短了碰撞時間，證明了碰撞嚴重性的降低。</a:t>
            </a:r>
          </a:p>
        </p:txBody>
      </p:sp>
    </p:spTree>
    <p:extLst>
      <p:ext uri="{BB962C8B-B14F-4D97-AF65-F5344CB8AC3E}">
        <p14:creationId xmlns:p14="http://schemas.microsoft.com/office/powerpoint/2010/main" val="728138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41AF1FE-CB9D-4908-BAEC-20BE22D1876C}"/>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514D4942-1741-4D75-8E32-9569D9E768E3}"/>
              </a:ext>
            </a:extLst>
          </p:cNvPr>
          <p:cNvSpPr>
            <a:spLocks noGrp="1"/>
          </p:cNvSpPr>
          <p:nvPr>
            <p:ph idx="1"/>
          </p:nvPr>
        </p:nvSpPr>
        <p:spPr/>
        <p:txBody>
          <a:bodyPr/>
          <a:lstStyle/>
          <a:p>
            <a:r>
              <a:rPr lang="en-US" altLang="zh-CN" dirty="0"/>
              <a:t>2.3</a:t>
            </a:r>
            <a:r>
              <a:rPr lang="zh-CN" altLang="en-US" dirty="0"/>
              <a:t>、疲勞對策</a:t>
            </a:r>
            <a:endParaRPr lang="en-US" altLang="zh-CN" dirty="0"/>
          </a:p>
          <a:p>
            <a:pPr lvl="1"/>
            <a:r>
              <a:rPr lang="zh-CN" altLang="en-US" dirty="0"/>
              <a:t>旨在減輕疲勞或改善性能的技術適用於遇到</a:t>
            </a:r>
            <a:r>
              <a:rPr lang="en-US" altLang="zh-CN" dirty="0"/>
              <a:t>TR</a:t>
            </a:r>
            <a:r>
              <a:rPr lang="zh-CN" altLang="en-US" dirty="0"/>
              <a:t>疲勞的駕駛員。技術對策包括在車輛中使用自動化以減少任務負荷，以及旨在提高駕駛員參與度以防止被動</a:t>
            </a:r>
            <a:r>
              <a:rPr lang="en-US" altLang="zh-CN" dirty="0"/>
              <a:t>TR</a:t>
            </a:r>
            <a:r>
              <a:rPr lang="zh-CN" altLang="en-US" dirty="0"/>
              <a:t>疲勞的交互式技術。</a:t>
            </a:r>
            <a:endParaRPr lang="en-US" altLang="zh-CN" dirty="0"/>
          </a:p>
          <a:p>
            <a:r>
              <a:rPr lang="en-US" altLang="zh-CN" dirty="0"/>
              <a:t>2.3.1</a:t>
            </a:r>
            <a:r>
              <a:rPr lang="zh-CN" altLang="en-US" dirty="0"/>
              <a:t>、自動化</a:t>
            </a:r>
            <a:endParaRPr lang="en-US" altLang="zh-CN" dirty="0"/>
          </a:p>
          <a:p>
            <a:pPr lvl="1"/>
            <a:r>
              <a:rPr lang="zh-CN" altLang="en-US" dirty="0"/>
              <a:t>自動化是指將系統或任務的控制從操作員轉移到車輛。自適應自動化可以將駕駛員疲勞與任務負荷聯繫起來，以優化駕駛性能。</a:t>
            </a:r>
            <a:endParaRPr lang="en-US" altLang="zh-CN" dirty="0"/>
          </a:p>
          <a:p>
            <a:r>
              <a:rPr lang="en-US" altLang="zh-CN" dirty="0"/>
              <a:t>2.3.2</a:t>
            </a:r>
            <a:r>
              <a:rPr lang="zh-CN" altLang="en-US" dirty="0"/>
              <a:t>、互動技術</a:t>
            </a:r>
            <a:endParaRPr lang="en-US" altLang="zh-CN" dirty="0"/>
          </a:p>
          <a:p>
            <a:pPr lvl="1"/>
            <a:r>
              <a:rPr lang="zh-CN" altLang="en-US" dirty="0"/>
              <a:t>駕駛員可能會在駕駛時感到疲勞，激活交互式系統。系統將在制定時間間隔定期發出輕微的聽覺警報。駕駛員有</a:t>
            </a:r>
            <a:r>
              <a:rPr lang="en-US" altLang="zh-CN" dirty="0"/>
              <a:t>1-3</a:t>
            </a:r>
            <a:r>
              <a:rPr lang="zh-CN" altLang="en-US" dirty="0"/>
              <a:t>秒的時間關閉警報；否則，將響起輔助喚醒警報，喚醒駕駛員。</a:t>
            </a:r>
          </a:p>
        </p:txBody>
      </p:sp>
    </p:spTree>
    <p:extLst>
      <p:ext uri="{BB962C8B-B14F-4D97-AF65-F5344CB8AC3E}">
        <p14:creationId xmlns:p14="http://schemas.microsoft.com/office/powerpoint/2010/main" val="409333093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TotalTime>
  <Words>1230</Words>
  <Application>Microsoft Office PowerPoint</Application>
  <PresentationFormat>宽屏</PresentationFormat>
  <Paragraphs>40</Paragraphs>
  <Slides>20</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20</vt:i4>
      </vt:variant>
    </vt:vector>
  </HeadingPairs>
  <TitlesOfParts>
    <vt:vector size="27" baseType="lpstr">
      <vt:lpstr>DFKai-SB</vt:lpstr>
      <vt:lpstr>NexusSans</vt:lpstr>
      <vt:lpstr>等线</vt:lpstr>
      <vt:lpstr>等线 Light</vt:lpstr>
      <vt:lpstr>Arial</vt:lpstr>
      <vt:lpstr>Times New Roman</vt:lpstr>
      <vt:lpstr>Office 主题​​</vt:lpstr>
      <vt:lpstr>駕駛員疲勞：在考慮檢測和對策技術時識別疲勞的成因的重要性</vt:lpstr>
      <vt:lpstr>1、介紹</vt:lpstr>
      <vt:lpstr>PowerPoint 演示文稿</vt:lpstr>
      <vt:lpstr>2、緩解駕駛員疲勞的技術手段</vt:lpstr>
      <vt:lpstr>PowerPoint 演示文稿</vt:lpstr>
      <vt:lpstr>PowerPoint 演示文稿</vt:lpstr>
      <vt:lpstr>PowerPoint 演示文稿</vt:lpstr>
      <vt:lpstr>PowerPoint 演示文稿</vt:lpstr>
      <vt:lpstr>PowerPoint 演示文稿</vt:lpstr>
      <vt:lpstr>PowerPoint 演示文稿</vt:lpstr>
      <vt:lpstr>3、結論</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駕駛員疲勞：在考慮檢測和對策技術時識別疲勞的成因的重要性</dc:title>
  <dc:creator>chen peter</dc:creator>
  <cp:lastModifiedBy>chen peter</cp:lastModifiedBy>
  <cp:revision>14</cp:revision>
  <dcterms:created xsi:type="dcterms:W3CDTF">2020-09-18T01:27:27Z</dcterms:created>
  <dcterms:modified xsi:type="dcterms:W3CDTF">2020-09-18T03:31:26Z</dcterms:modified>
</cp:coreProperties>
</file>